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4"/>
  </p:notesMasterIdLst>
  <p:sldIdLst>
    <p:sldId id="256" r:id="rId3"/>
    <p:sldId id="267" r:id="rId4"/>
    <p:sldId id="268" r:id="rId5"/>
    <p:sldId id="257" r:id="rId6"/>
    <p:sldId id="316" r:id="rId7"/>
    <p:sldId id="317" r:id="rId8"/>
    <p:sldId id="471" r:id="rId9"/>
    <p:sldId id="470" r:id="rId10"/>
    <p:sldId id="620" r:id="rId11"/>
    <p:sldId id="303" r:id="rId12"/>
    <p:sldId id="318" r:id="rId13"/>
    <p:sldId id="314" r:id="rId14"/>
    <p:sldId id="322" r:id="rId15"/>
    <p:sldId id="460" r:id="rId16"/>
    <p:sldId id="461" r:id="rId17"/>
    <p:sldId id="464" r:id="rId18"/>
    <p:sldId id="465" r:id="rId19"/>
    <p:sldId id="323" r:id="rId20"/>
    <p:sldId id="463" r:id="rId21"/>
    <p:sldId id="466" r:id="rId22"/>
    <p:sldId id="462" r:id="rId23"/>
    <p:sldId id="324" r:id="rId24"/>
    <p:sldId id="468" r:id="rId25"/>
    <p:sldId id="467" r:id="rId26"/>
    <p:sldId id="469" r:id="rId27"/>
    <p:sldId id="300" r:id="rId28"/>
    <p:sldId id="315" r:id="rId29"/>
    <p:sldId id="320" r:id="rId30"/>
    <p:sldId id="319" r:id="rId31"/>
    <p:sldId id="312" r:id="rId32"/>
    <p:sldId id="321" r:id="rId33"/>
    <p:sldId id="269" r:id="rId34"/>
    <p:sldId id="326" r:id="rId35"/>
    <p:sldId id="398" r:id="rId36"/>
    <p:sldId id="327" r:id="rId37"/>
    <p:sldId id="328" r:id="rId38"/>
    <p:sldId id="276" r:id="rId39"/>
    <p:sldId id="279" r:id="rId40"/>
    <p:sldId id="278" r:id="rId41"/>
    <p:sldId id="280" r:id="rId42"/>
    <p:sldId id="330" r:id="rId43"/>
    <p:sldId id="281" r:id="rId44"/>
    <p:sldId id="283" r:id="rId45"/>
    <p:sldId id="284" r:id="rId46"/>
    <p:sldId id="331" r:id="rId47"/>
    <p:sldId id="347" r:id="rId48"/>
    <p:sldId id="348" r:id="rId49"/>
    <p:sldId id="285" r:id="rId50"/>
    <p:sldId id="397" r:id="rId51"/>
    <p:sldId id="399" r:id="rId52"/>
    <p:sldId id="332" r:id="rId53"/>
    <p:sldId id="333" r:id="rId54"/>
    <p:sldId id="294" r:id="rId55"/>
    <p:sldId id="451" r:id="rId56"/>
    <p:sldId id="452" r:id="rId57"/>
    <p:sldId id="453" r:id="rId58"/>
    <p:sldId id="454" r:id="rId59"/>
    <p:sldId id="334" r:id="rId60"/>
    <p:sldId id="306" r:id="rId61"/>
    <p:sldId id="311" r:id="rId62"/>
    <p:sldId id="307" r:id="rId63"/>
    <p:sldId id="295" r:id="rId64"/>
    <p:sldId id="299" r:id="rId65"/>
    <p:sldId id="297" r:id="rId66"/>
    <p:sldId id="304" r:id="rId67"/>
    <p:sldId id="305" r:id="rId68"/>
    <p:sldId id="302" r:id="rId69"/>
    <p:sldId id="586" r:id="rId70"/>
    <p:sldId id="298" r:id="rId71"/>
    <p:sldId id="587" r:id="rId72"/>
    <p:sldId id="301" r:id="rId73"/>
    <p:sldId id="588" r:id="rId74"/>
    <p:sldId id="296" r:id="rId75"/>
    <p:sldId id="589" r:id="rId76"/>
    <p:sldId id="559" r:id="rId77"/>
    <p:sldId id="308" r:id="rId78"/>
    <p:sldId id="585" r:id="rId79"/>
    <p:sldId id="309" r:id="rId80"/>
    <p:sldId id="310" r:id="rId81"/>
    <p:sldId id="270" r:id="rId82"/>
    <p:sldId id="336" r:id="rId83"/>
    <p:sldId id="346" r:id="rId84"/>
    <p:sldId id="337" r:id="rId85"/>
    <p:sldId id="339" r:id="rId86"/>
    <p:sldId id="338" r:id="rId87"/>
    <p:sldId id="340" r:id="rId88"/>
    <p:sldId id="400" r:id="rId89"/>
    <p:sldId id="343" r:id="rId90"/>
    <p:sldId id="342" r:id="rId91"/>
    <p:sldId id="341" r:id="rId92"/>
    <p:sldId id="472" r:id="rId93"/>
    <p:sldId id="473" r:id="rId94"/>
    <p:sldId id="474" r:id="rId95"/>
    <p:sldId id="475" r:id="rId96"/>
    <p:sldId id="476" r:id="rId97"/>
    <p:sldId id="344" r:id="rId98"/>
    <p:sldId id="345" r:id="rId99"/>
    <p:sldId id="271" r:id="rId100"/>
    <p:sldId id="259" r:id="rId101"/>
    <p:sldId id="396" r:id="rId102"/>
    <p:sldId id="264" r:id="rId103"/>
  </p:sldIdLst>
  <p:sldSz cx="12192000" cy="6858000"/>
  <p:notesSz cx="6858000" cy="9144000"/>
  <p:embeddedFontLst>
    <p:embeddedFont>
      <p:font typeface="Calibri" panose="020F0502020204030204" pitchFamily="34" charset="0"/>
      <p:regular r:id="rId108"/>
      <p:bold r:id="rId109"/>
      <p:italic r:id="rId110"/>
      <p:boldItalic r:id="rId111"/>
    </p:embeddedFont>
    <p:embeddedFont>
      <p:font typeface="微软雅黑" panose="020B0503020204020204" pitchFamily="34" charset="-122"/>
      <p:regular r:id="rId112"/>
    </p:embeddedFont>
    <p:embeddedFont>
      <p:font typeface="Gungsuh" panose="02030600000101010101" pitchFamily="18" charset="-127"/>
      <p:regular r:id="rId113"/>
    </p:embeddedFont>
    <p:embeddedFont>
      <p:font typeface="幼圆" panose="02010509060101010101" charset="-122"/>
      <p:regular r:id="rId114"/>
    </p:embeddedFont>
    <p:embeddedFont>
      <p:font typeface="Impact" panose="020B0806030902050204" pitchFamily="34" charset="0"/>
      <p:regular r:id="rId115"/>
    </p:embeddedFont>
    <p:embeddedFont>
      <p:font typeface="等线" panose="02010600030101010101" pitchFamily="2" charset="-122"/>
      <p:regular r:id="rId116"/>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6" Type="http://schemas.openxmlformats.org/officeDocument/2006/relationships/font" Target="fonts/font9.fntdata"/><Relationship Id="rId115" Type="http://schemas.openxmlformats.org/officeDocument/2006/relationships/font" Target="fonts/font8.fntdata"/><Relationship Id="rId114" Type="http://schemas.openxmlformats.org/officeDocument/2006/relationships/font" Target="fonts/font7.fntdata"/><Relationship Id="rId113" Type="http://schemas.openxmlformats.org/officeDocument/2006/relationships/font" Target="fonts/font6.fntdata"/><Relationship Id="rId112" Type="http://schemas.openxmlformats.org/officeDocument/2006/relationships/font" Target="fonts/font5.fntdata"/><Relationship Id="rId111" Type="http://schemas.openxmlformats.org/officeDocument/2006/relationships/font" Target="fonts/font4.fntdata"/><Relationship Id="rId110" Type="http://schemas.openxmlformats.org/officeDocument/2006/relationships/font" Target="fonts/font3.fntdata"/><Relationship Id="rId11" Type="http://schemas.openxmlformats.org/officeDocument/2006/relationships/slide" Target="slides/slide9.xml"/><Relationship Id="rId109" Type="http://schemas.openxmlformats.org/officeDocument/2006/relationships/font" Target="fonts/font2.fntdata"/><Relationship Id="rId108" Type="http://schemas.openxmlformats.org/officeDocument/2006/relationships/font" Target="fonts/font1.fntdata"/><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notesMaster" Target="notesMasters/notesMaster1.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3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2.jpe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9.jpeg"/><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1.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1.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6.png"/><Relationship Id="rId1" Type="http://schemas.openxmlformats.org/officeDocument/2006/relationships/image" Target="../media/image7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9.png"/><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1.png"/><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3.png"/><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5.png"/><Relationship Id="rId1"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8.png"/><Relationship Id="rId1"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0.png"/><Relationship Id="rId1"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image" Target="../media/image9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3.png"/><Relationship Id="rId1" Type="http://schemas.openxmlformats.org/officeDocument/2006/relationships/image" Target="../media/image10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4.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9.png"/><Relationship Id="rId1"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2.png"/><Relationship Id="rId1"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4.png"/><Relationship Id="rId1" Type="http://schemas.openxmlformats.org/officeDocument/2006/relationships/image" Target="../media/image11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5.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0.png"/><Relationship Id="rId1"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2.png"/><Relationship Id="rId1"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4.png"/><Relationship Id="rId1"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6.jpeg"/><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8.png"/><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1"/>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1"/>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6958714" y="1124808"/>
            <a:ext cx="5403048" cy="5243014"/>
          </a:xfrm>
          <a:prstGeom prst="rect">
            <a:avLst/>
          </a:prstGeom>
        </p:spPr>
      </p:pic>
      <p:pic>
        <p:nvPicPr>
          <p:cNvPr id="3" name="图片 2"/>
          <p:cNvPicPr>
            <a:picLocks noChangeAspect="1"/>
          </p:cNvPicPr>
          <p:nvPr/>
        </p:nvPicPr>
        <p:blipFill>
          <a:blip r:embed="rId2"/>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191508" y="1657526"/>
            <a:ext cx="6462320" cy="4618120"/>
          </a:xfrm>
          <a:prstGeom prst="rect">
            <a:avLst/>
          </a:prstGeom>
        </p:spPr>
      </p:pic>
      <p:pic>
        <p:nvPicPr>
          <p:cNvPr id="5" name="图片 4"/>
          <p:cNvPicPr>
            <a:picLocks noChangeAspect="1"/>
          </p:cNvPicPr>
          <p:nvPr/>
        </p:nvPicPr>
        <p:blipFill>
          <a:blip r:embed="rId2"/>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需求获取与开发</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983574" y="1339850"/>
            <a:ext cx="4813621" cy="5050567"/>
          </a:xfrm>
          <a:prstGeom prst="rect">
            <a:avLst/>
          </a:prstGeom>
        </p:spPr>
      </p:pic>
      <p:pic>
        <p:nvPicPr>
          <p:cNvPr id="2" name="图片 1"/>
          <p:cNvPicPr>
            <a:picLocks noChangeAspect="1"/>
          </p:cNvPicPr>
          <p:nvPr/>
        </p:nvPicPr>
        <p:blipFill>
          <a:blip r:embed="rId2"/>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335520" y="1772862"/>
            <a:ext cx="6302286" cy="3711262"/>
          </a:xfrm>
          <a:prstGeom prst="rect">
            <a:avLst/>
          </a:prstGeom>
        </p:spPr>
      </p:pic>
      <p:pic>
        <p:nvPicPr>
          <p:cNvPr id="11" name="图片 10" descr="296503978750139473"/>
          <p:cNvPicPr/>
          <p:nvPr/>
        </p:nvPicPr>
        <p:blipFill>
          <a:blip r:embed="rId2"/>
          <a:stretch>
            <a:fillRect/>
          </a:stretch>
        </p:blipFill>
        <p:spPr>
          <a:xfrm>
            <a:off x="6551930" y="1138555"/>
            <a:ext cx="5640070" cy="1736090"/>
          </a:xfrm>
          <a:prstGeom prst="rect">
            <a:avLst/>
          </a:prstGeom>
        </p:spPr>
      </p:pic>
      <p:pic>
        <p:nvPicPr>
          <p:cNvPr id="12" name="图片 11" descr="883315462159027712"/>
          <p:cNvPicPr/>
          <p:nvPr/>
        </p:nvPicPr>
        <p:blipFill>
          <a:blip r:embed="rId3"/>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需求获取与开发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3999865"/>
          </a:xfrm>
          <a:prstGeom prst="rect">
            <a:avLst/>
          </a:prstGeom>
          <a:noFill/>
          <a:ln w="9525">
            <a:noFill/>
          </a:ln>
        </p:spPr>
        <p:txBody>
          <a:bodyPr wrap="square">
            <a:spAutoFit/>
          </a:bodyPr>
          <a:lstStyle/>
          <a:p>
            <a:pPr marL="0" indent="266700"/>
            <a:r>
              <a:rPr lang="en-US" altLang="zh-CN" sz="1800" b="0">
                <a:latin typeface="宋体" panose="02010600030101010101" pitchFamily="2" charset="-122"/>
                <a:ea typeface="宋体" panose="02010600030101010101" pitchFamily="2" charset="-122"/>
                <a:cs typeface="宋体" panose="02010600030101010101" pitchFamily="2" charset="-122"/>
              </a:rPr>
              <a:t>    </a:t>
            </a:r>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a:t>
            </a:r>
            <a:endPar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endParaRPr>
          </a:p>
          <a:p>
            <a:pPr marL="0" indent="266700"/>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by- 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作为载体，融合案例教学法、项目教学</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。在这个过程中，如何表示案例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是一个最大的难点。通过对工程类案例的观察和总结，我们发现，工程类案例尽</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lstStyle/>
                    <a:p>
                      <a:pPr>
                        <a:buNone/>
                      </a:pPr>
                      <a:r>
                        <a:rPr lang="zh-CN" altLang="en-US"/>
                        <a:t>用户分类</a:t>
                      </a:r>
                      <a:endParaRPr lang="zh-CN" altLang="en-US"/>
                    </a:p>
                  </a:txBody>
                  <a:tcPr/>
                </a:tc>
                <a:tc>
                  <a:txBody>
                    <a:bodyPr/>
                    <a:lstStyle/>
                    <a:p>
                      <a:pPr>
                        <a:buNone/>
                      </a:pPr>
                      <a:r>
                        <a:rPr lang="zh-CN" altLang="en-US"/>
                        <a:t>用例统计</a:t>
                      </a:r>
                      <a:endParaRPr lang="zh-CN" altLang="en-US"/>
                    </a:p>
                  </a:txBody>
                  <a:tcPr/>
                </a:tc>
              </a:tr>
              <a:tr h="523240">
                <a:tc>
                  <a:txBody>
                    <a:bodyPr/>
                    <a:lstStyle/>
                    <a:p>
                      <a:pPr>
                        <a:buNone/>
                      </a:pPr>
                      <a:r>
                        <a:rPr lang="zh-CN" altLang="en-US"/>
                        <a:t>游客</a:t>
                      </a:r>
                      <a:endParaRPr lang="zh-CN" altLang="en-US"/>
                    </a:p>
                  </a:txBody>
                  <a:tcPr/>
                </a:tc>
                <a:tc>
                  <a:txBody>
                    <a:bodyPr/>
                    <a:lstStyle/>
                    <a:p>
                      <a:pPr>
                        <a:buNone/>
                      </a:pPr>
                      <a:r>
                        <a:rPr lang="en-US" altLang="zh-CN"/>
                        <a:t>3</a:t>
                      </a:r>
                      <a:endParaRPr lang="en-US" altLang="zh-CN"/>
                    </a:p>
                  </a:txBody>
                  <a:tcPr/>
                </a:tc>
              </a:tr>
              <a:tr h="523240">
                <a:tc>
                  <a:txBody>
                    <a:bodyPr/>
                    <a:lstStyle/>
                    <a:p>
                      <a:pPr>
                        <a:buNone/>
                      </a:pPr>
                      <a:r>
                        <a:rPr lang="zh-CN" altLang="en-US"/>
                        <a:t>学习者</a:t>
                      </a:r>
                      <a:endParaRPr lang="zh-CN" altLang="en-US"/>
                    </a:p>
                  </a:txBody>
                  <a:tcPr/>
                </a:tc>
                <a:tc>
                  <a:txBody>
                    <a:bodyPr/>
                    <a:lstStyle/>
                    <a:p>
                      <a:pPr>
                        <a:buNone/>
                      </a:pPr>
                      <a:r>
                        <a:rPr lang="en-US" altLang="zh-CN"/>
                        <a:t>49</a:t>
                      </a:r>
                      <a:endParaRPr lang="en-US" altLang="zh-CN"/>
                    </a:p>
                  </a:txBody>
                  <a:tcPr/>
                </a:tc>
              </a:tr>
              <a:tr h="523240">
                <a:tc>
                  <a:txBody>
                    <a:bodyPr/>
                    <a:lstStyle/>
                    <a:p>
                      <a:pPr>
                        <a:buNone/>
                      </a:pPr>
                      <a:r>
                        <a:rPr lang="zh-CN" altLang="en-US"/>
                        <a:t>指导者</a:t>
                      </a:r>
                      <a:endParaRPr lang="zh-CN" altLang="en-US"/>
                    </a:p>
                  </a:txBody>
                  <a:tcPr/>
                </a:tc>
                <a:tc>
                  <a:txBody>
                    <a:bodyPr/>
                    <a:lstStyle/>
                    <a:p>
                      <a:pPr>
                        <a:buNone/>
                      </a:pPr>
                      <a:r>
                        <a:rPr lang="en-US" altLang="zh-CN"/>
                        <a:t>54</a:t>
                      </a:r>
                      <a:endParaRPr lang="en-US" altLang="zh-CN"/>
                    </a:p>
                  </a:txBody>
                  <a:tcPr/>
                </a:tc>
              </a:tr>
              <a:tr h="523240">
                <a:tc>
                  <a:txBody>
                    <a:bodyPr/>
                    <a:lstStyle/>
                    <a:p>
                      <a:pPr>
                        <a:buNone/>
                      </a:pPr>
                      <a:r>
                        <a:rPr lang="zh-CN" altLang="en-US"/>
                        <a:t>管理员</a:t>
                      </a:r>
                      <a:endParaRPr lang="zh-CN" altLang="en-US"/>
                    </a:p>
                  </a:txBody>
                  <a:tcPr/>
                </a:tc>
                <a:tc>
                  <a:txBody>
                    <a:bodyPr/>
                    <a:lstStyle/>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226</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783163" y="1656361"/>
            <a:ext cx="1325880" cy="368300"/>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管理员用户</a:t>
            </a:r>
            <a:endParaRPr lang="zh-CN" altLang="zh-CN" kern="100" dirty="0">
              <a:latin typeface="Calibri" panose="020F0502020204030204" pitchFamily="34" charset="0"/>
              <a:cs typeface="Times New Roman" panose="02020603050405020304" pitchFamily="18" charset="0"/>
            </a:endParaRPr>
          </a:p>
        </p:txBody>
      </p:sp>
      <p:pic>
        <p:nvPicPr>
          <p:cNvPr id="8" name="图片 8" descr="5VRY)B(EJ4}0O_MT(`RD5L1"/>
          <p:cNvPicPr>
            <a:picLocks noChangeAspect="1"/>
          </p:cNvPicPr>
          <p:nvPr/>
        </p:nvPicPr>
        <p:blipFill>
          <a:blip r:embed="rId1"/>
          <a:stretch>
            <a:fillRect/>
          </a:stretch>
        </p:blipFill>
        <p:spPr>
          <a:xfrm>
            <a:off x="1052830" y="2024380"/>
            <a:ext cx="9958705" cy="431228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579495" y="1768475"/>
            <a:ext cx="8620125" cy="407606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2219653" y="2714485"/>
            <a:ext cx="2468880" cy="398780"/>
          </a:xfrm>
          <a:prstGeom prst="rect">
            <a:avLst/>
          </a:prstGeom>
          <a:noFill/>
        </p:spPr>
        <p:txBody>
          <a:bodyPr wrap="none" rtlCol="0">
            <a:spAutoFit/>
          </a:bodyPr>
          <a:lstStyle/>
          <a:p>
            <a:r>
              <a:rPr lang="zh-CN" altLang="en-US" sz="2000" dirty="0" smtClean="0"/>
              <a:t>学习者登录</a:t>
            </a:r>
            <a:r>
              <a:rPr lang="zh-CN" altLang="en-US" sz="2000" dirty="0"/>
              <a:t>对话框图</a:t>
            </a:r>
            <a:endParaRPr lang="zh-CN" altLang="en-US" sz="2000" dirty="0"/>
          </a:p>
        </p:txBody>
      </p:sp>
      <p:pic>
        <p:nvPicPr>
          <p:cNvPr id="3" name="图片 2"/>
          <p:cNvPicPr>
            <a:picLocks noChangeAspect="1"/>
          </p:cNvPicPr>
          <p:nvPr/>
        </p:nvPicPr>
        <p:blipFill>
          <a:blip r:embed="rId1"/>
          <a:stretch>
            <a:fillRect/>
          </a:stretch>
        </p:blipFill>
        <p:spPr>
          <a:xfrm>
            <a:off x="5876925" y="320675"/>
            <a:ext cx="5467985" cy="60979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559622" y="1339850"/>
            <a:ext cx="5616427" cy="1242168"/>
          </a:xfrm>
          <a:prstGeom prst="rect">
            <a:avLst/>
          </a:prstGeom>
        </p:spPr>
      </p:pic>
      <p:pic>
        <p:nvPicPr>
          <p:cNvPr id="4" name="图片 3"/>
          <p:cNvPicPr>
            <a:picLocks noChangeAspect="1"/>
          </p:cNvPicPr>
          <p:nvPr/>
        </p:nvPicPr>
        <p:blipFill>
          <a:blip r:embed="rId2"/>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4</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20</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21</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28</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73</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3</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62</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63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56</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184</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5694680" y="713740"/>
            <a:ext cx="6181090" cy="5753100"/>
          </a:xfrm>
          <a:prstGeom prst="rect">
            <a:avLst/>
          </a:prstGeom>
        </p:spPr>
      </p:pic>
      <p:sp>
        <p:nvSpPr>
          <p:cNvPr id="4" name="文本框 3"/>
          <p:cNvSpPr txBox="1"/>
          <p:nvPr/>
        </p:nvSpPr>
        <p:spPr>
          <a:xfrm>
            <a:off x="1693545" y="2653665"/>
            <a:ext cx="2676525" cy="2030095"/>
          </a:xfrm>
          <a:prstGeom prst="rect">
            <a:avLst/>
          </a:prstGeom>
          <a:noFill/>
        </p:spPr>
        <p:txBody>
          <a:bodyPr wrap="square" rtlCol="0">
            <a:spAutoFit/>
          </a:bodyPr>
          <a:p>
            <a:r>
              <a:rPr lang="zh-CN" altLang="en-US"/>
              <a:t>主要三种设计方法：</a:t>
            </a:r>
            <a:endParaRPr lang="zh-CN" altLang="en-US"/>
          </a:p>
          <a:p>
            <a:endParaRPr lang="zh-CN" altLang="en-US"/>
          </a:p>
          <a:p>
            <a:r>
              <a:rPr lang="zh-CN" altLang="en-US"/>
              <a:t>错误推测法</a:t>
            </a:r>
            <a:endParaRPr lang="zh-CN" altLang="en-US"/>
          </a:p>
          <a:p>
            <a:endParaRPr lang="zh-CN" altLang="en-US"/>
          </a:p>
          <a:p>
            <a:r>
              <a:rPr lang="zh-CN" altLang="en-US"/>
              <a:t>边界值测试法</a:t>
            </a:r>
            <a:endParaRPr lang="zh-CN" altLang="en-US"/>
          </a:p>
          <a:p>
            <a:endParaRPr lang="zh-CN" altLang="en-US"/>
          </a:p>
          <a:p>
            <a:r>
              <a:rPr lang="zh-CN" altLang="en-US"/>
              <a:t>等价类划分法</a:t>
            </a: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测试用例统计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10</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96</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93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319</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21680" y="838200"/>
            <a:ext cx="5765800" cy="5335270"/>
          </a:xfrm>
          <a:prstGeom prst="rect">
            <a:avLst/>
          </a:prstGeom>
        </p:spPr>
      </p:pic>
      <p:pic>
        <p:nvPicPr>
          <p:cNvPr id="3" name="图片 2"/>
          <p:cNvPicPr>
            <a:picLocks noChangeAspect="1"/>
          </p:cNvPicPr>
          <p:nvPr/>
        </p:nvPicPr>
        <p:blipFill>
          <a:blip r:embed="rId2"/>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087880" y="1484630"/>
            <a:ext cx="8495665" cy="48641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项目背景</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0" name="文本框 99"/>
          <p:cNvSpPr txBox="1"/>
          <p:nvPr/>
        </p:nvSpPr>
        <p:spPr>
          <a:xfrm>
            <a:off x="1169035" y="1793875"/>
            <a:ext cx="7743825" cy="4276725"/>
          </a:xfrm>
          <a:prstGeom prst="rect">
            <a:avLst/>
          </a:prstGeom>
          <a:noFill/>
          <a:ln w="9525">
            <a:noFill/>
          </a:ln>
        </p:spPr>
        <p:txBody>
          <a:bodyPr wrap="square">
            <a:spAutoFit/>
          </a:bodyPr>
          <a:p>
            <a:pPr marL="0" indent="266700"/>
            <a:r>
              <a:rPr lang="zh-CN" altLang="en-US" sz="16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统的特点主要是能够给学生提供多元化的学习方法，如动画、</a:t>
            </a:r>
            <a:r>
              <a:rPr lang="en-US" altLang="zh-CN" sz="1600" b="0">
                <a:latin typeface="宋体" panose="02010600030101010101" pitchFamily="2" charset="-122"/>
                <a:ea typeface="宋体" panose="02010600030101010101" pitchFamily="2" charset="-122"/>
                <a:cs typeface="宋体" panose="02010600030101010101" pitchFamily="2" charset="-122"/>
              </a:rPr>
              <a:t>PPT</a:t>
            </a:r>
            <a:r>
              <a:rPr lang="zh-CN" altLang="en-US" sz="1600" b="0">
                <a:latin typeface="宋体" panose="02010600030101010101" pitchFamily="2" charset="-122"/>
                <a:ea typeface="宋体" panose="02010600030101010101" pitchFamily="2" charset="-122"/>
                <a:cs typeface="宋体" panose="02010600030101010101" pitchFamily="2" charset="-122"/>
              </a:rPr>
              <a:t>、视频、录音等等，让学生的学习寓教于乐。然而，</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学科的教学无能为力</a:t>
            </a:r>
            <a:r>
              <a:rPr lang="zh-CN" altLang="en-US" sz="16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6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为主要教学思想，以互联网</a:t>
            </a:r>
            <a:r>
              <a:rPr lang="en-US" altLang="zh-CN" sz="16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法、项目教学法以及问题导向型学习法各种优点的学习系统</a:t>
            </a:r>
            <a:r>
              <a:rPr lang="zh-CN" altLang="en-US" sz="1600" b="0">
                <a:latin typeface="宋体" panose="02010600030101010101" pitchFamily="2" charset="-122"/>
                <a:ea typeface="宋体" panose="02010600030101010101" pitchFamily="2" charset="-122"/>
                <a:cs typeface="宋体" panose="02010600030101010101" pitchFamily="2" charset="-122"/>
              </a:rPr>
              <a:t>。在这个过程中，如何表示案例是一个最大的难点。通过对工程类案例的观察和总结，我们发现，工程类案例尽管有多种描述和表示的方法，但是有一个</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的结构性特征</a:t>
            </a:r>
            <a:r>
              <a:rPr lang="zh-CN" altLang="en-US" sz="1600" b="0">
                <a:latin typeface="宋体" panose="02010600030101010101" pitchFamily="2" charset="-122"/>
                <a:ea typeface="宋体" panose="02010600030101010101" pitchFamily="2" charset="-122"/>
                <a:cs typeface="宋体" panose="02010600030101010101" pitchFamily="2" charset="-122"/>
              </a:rPr>
              <a:t>。 </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化案例的还原，从而最终达到学生再次实践项目的效果。</a:t>
            </a:r>
            <a:r>
              <a:rPr lang="zh-CN" altLang="en-US" sz="1600" b="0">
                <a:latin typeface="宋体" panose="02010600030101010101" pitchFamily="2" charset="-122"/>
                <a:ea typeface="宋体" panose="02010600030101010101" pitchFamily="2" charset="-122"/>
                <a:cs typeface="宋体" panose="02010600030101010101" pitchFamily="2" charset="-122"/>
              </a:rPr>
              <a:t>     综上所述，本系统是一个在网络化教学的基础上考虑工程案例中所具有的项目元素，</a:t>
            </a:r>
            <a:r>
              <a:rPr lang="zh-CN" altLang="en-US" sz="1600" b="0">
                <a:solidFill>
                  <a:srgbClr val="3A3AE4"/>
                </a:solidFill>
                <a:latin typeface="宋体" panose="02010600030101010101" pitchFamily="2" charset="-122"/>
                <a:ea typeface="宋体" panose="02010600030101010101" pitchFamily="2" charset="-122"/>
                <a:cs typeface="宋体" panose="02010600030101010101" pitchFamily="2" charset="-122"/>
              </a:rPr>
              <a:t>抽取其中的共性</a:t>
            </a:r>
            <a:r>
              <a:rPr lang="zh-CN" altLang="en-US" sz="1600" b="0">
                <a:latin typeface="宋体" panose="02010600030101010101" pitchFamily="2" charset="-122"/>
                <a:ea typeface="宋体" panose="02010600030101010101" pitchFamily="2" charset="-122"/>
                <a:cs typeface="宋体" panose="02010600030101010101" pitchFamily="2" charset="-122"/>
              </a:rPr>
              <a:t>将案例重新做成项目以供同学进行学习的系统。</a:t>
            </a:r>
            <a:endParaRPr lang="zh-CN" altLang="en-US" sz="16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驳回</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项目目标</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文本框 1"/>
          <p:cNvSpPr txBox="1"/>
          <p:nvPr/>
        </p:nvSpPr>
        <p:spPr>
          <a:xfrm>
            <a:off x="677545" y="1339850"/>
            <a:ext cx="11116945" cy="5177155"/>
          </a:xfrm>
          <a:prstGeom prst="rect">
            <a:avLst/>
          </a:prstGeom>
          <a:noFill/>
          <a:ln w="9525">
            <a:noFill/>
          </a:ln>
        </p:spPr>
        <p:txBody>
          <a:bodyPr wrap="square">
            <a:spAutoFit/>
          </a:bodyPr>
          <a:p>
            <a:pPr marL="762000" indent="-7620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开发意图：</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建立这样一种学习系统，它以“</a:t>
            </a:r>
            <a:r>
              <a:rPr lang="en-US" altLang="zh-CN" sz="1600" b="0">
                <a:solidFill>
                  <a:srgbClr val="000000"/>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为主要教学</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思想  ，以互联网</a:t>
            </a:r>
            <a:r>
              <a:rPr lang="en-US" altLang="zh-CN" sz="1600" b="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作为载体，融合案例教学法、项目教学法以</a:t>
            </a:r>
            <a:endPar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                  及问题导向型学习法各种优点的学习系统。</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应用目标：</a:t>
            </a:r>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学生自己动手去做，而不能单单进行理论的学习，在实践中成长。</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作用范围：工程类学科学生以及老师</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系统目标：（</a:t>
            </a:r>
            <a:r>
              <a:rPr lang="en-US" altLang="zh-CN" sz="1600" b="0">
                <a:latin typeface="宋体" panose="02010600030101010101" pitchFamily="2" charset="-122"/>
                <a:ea typeface="宋体" panose="02010600030101010101" pitchFamily="2" charset="-122"/>
                <a:cs typeface="宋体" panose="02010600030101010101" pitchFamily="2" charset="-122"/>
              </a:rPr>
              <a:t>1</a:t>
            </a:r>
            <a:r>
              <a:rPr lang="zh-CN" altLang="en-US" sz="1600" b="0">
                <a:latin typeface="宋体" panose="02010600030101010101" pitchFamily="2" charset="-122"/>
                <a:ea typeface="宋体" panose="02010600030101010101" pitchFamily="2" charset="-122"/>
                <a:cs typeface="宋体" panose="02010600030101010101" pitchFamily="2" charset="-122"/>
              </a:rPr>
              <a:t>）通过期末最终评审（</a:t>
            </a:r>
            <a:r>
              <a:rPr lang="en-US" altLang="zh-CN" sz="1600" b="0">
                <a:latin typeface="宋体" panose="02010600030101010101" pitchFamily="2" charset="-122"/>
                <a:ea typeface="宋体" panose="02010600030101010101" pitchFamily="2" charset="-122"/>
                <a:cs typeface="宋体" panose="02010600030101010101" pitchFamily="2" charset="-122"/>
              </a:rPr>
              <a:t>2</a:t>
            </a:r>
            <a:r>
              <a:rPr lang="zh-CN" altLang="en-US" sz="1600" b="0">
                <a:latin typeface="宋体" panose="02010600030101010101" pitchFamily="2" charset="-122"/>
                <a:ea typeface="宋体" panose="02010600030101010101" pitchFamily="2" charset="-122"/>
                <a:cs typeface="宋体" panose="02010600030101010101" pitchFamily="2" charset="-122"/>
              </a:rPr>
              <a:t>）系统能够使需求人满意（</a:t>
            </a:r>
            <a:r>
              <a:rPr lang="en-US" altLang="zh-CN" sz="1600" b="0">
                <a:latin typeface="宋体" panose="02010600030101010101" pitchFamily="2" charset="-122"/>
                <a:ea typeface="宋体" panose="02010600030101010101" pitchFamily="2" charset="-122"/>
                <a:cs typeface="宋体" panose="02010600030101010101" pitchFamily="2" charset="-122"/>
              </a:rPr>
              <a:t>3</a:t>
            </a:r>
            <a:r>
              <a:rPr lang="zh-CN" altLang="en-US" sz="1600" b="0">
                <a:latin typeface="宋体" panose="02010600030101010101" pitchFamily="2" charset="-122"/>
                <a:ea typeface="宋体" panose="02010600030101010101" pitchFamily="2" charset="-122"/>
                <a:cs typeface="宋体" panose="02010600030101010101" pitchFamily="2" charset="-122"/>
              </a:rPr>
              <a:t>）能够有效的利用浏览器上的资源进行流畅运行（</a:t>
            </a:r>
            <a:r>
              <a:rPr lang="en-US" altLang="zh-CN" sz="1600" b="0">
                <a:latin typeface="宋体" panose="02010600030101010101" pitchFamily="2" charset="-122"/>
                <a:ea typeface="宋体" panose="02010600030101010101" pitchFamily="2" charset="-122"/>
                <a:cs typeface="宋体" panose="02010600030101010101" pitchFamily="2" charset="-122"/>
              </a:rPr>
              <a:t>4</a:t>
            </a:r>
            <a:r>
              <a:rPr lang="zh-CN" altLang="en-US" sz="1600" b="0">
                <a:latin typeface="宋体" panose="02010600030101010101" pitchFamily="2" charset="-122"/>
                <a:ea typeface="宋体" panose="02010600030101010101" pitchFamily="2" charset="-122"/>
                <a:cs typeface="宋体" panose="02010600030101010101" pitchFamily="2" charset="-122"/>
              </a:rPr>
              <a:t>）系统能够通过浏览器清晰地向用户展现内容</a:t>
            </a:r>
            <a:r>
              <a:rPr lang="zh-CN" altLang="en-US" sz="1600" b="0">
                <a:latin typeface="Calibri" panose="020F0502020204030204" pitchFamily="34" charset="0"/>
                <a:ea typeface="Calibri" panose="020F0502020204030204" pitchFamily="34" charset="0"/>
                <a:cs typeface="Calibri" panose="020F0502020204030204" pitchFamily="34" charset="0"/>
              </a:rPr>
              <a:t> </a:t>
            </a:r>
            <a:r>
              <a:rPr lang="zh-CN" altLang="en-US" sz="1600" b="0">
                <a:latin typeface="宋体" panose="02010600030101010101" pitchFamily="2" charset="-122"/>
                <a:ea typeface="宋体" panose="02010600030101010101" pitchFamily="2" charset="-122"/>
                <a:cs typeface="宋体" panose="02010600030101010101" pitchFamily="2" charset="-122"/>
              </a:rPr>
              <a:t>建议系统的主要开发目标：</a:t>
            </a:r>
            <a:r>
              <a:rPr lang="en-US" altLang="zh-CN" sz="1600" b="0">
                <a:latin typeface="宋体" panose="02010600030101010101" pitchFamily="2" charset="-122"/>
                <a:ea typeface="宋体" panose="02010600030101010101" pitchFamily="2" charset="-122"/>
                <a:cs typeface="宋体" panose="02010600030101010101" pitchFamily="2" charset="-122"/>
              </a:rPr>
              <a:t>a. </a:t>
            </a:r>
            <a:r>
              <a:rPr lang="zh-CN" altLang="en-US" sz="1600" b="0">
                <a:latin typeface="宋体" panose="02010600030101010101" pitchFamily="2" charset="-122"/>
                <a:ea typeface="宋体" panose="02010600030101010101" pitchFamily="2" charset="-122"/>
                <a:cs typeface="宋体" panose="02010600030101010101" pitchFamily="2" charset="-122"/>
              </a:rPr>
              <a:t>人力与设备费用的减少</a:t>
            </a:r>
            <a:r>
              <a:rPr lang="en-US" altLang="zh-CN" sz="1600" b="0">
                <a:latin typeface="宋体" panose="02010600030101010101" pitchFamily="2" charset="-122"/>
                <a:ea typeface="宋体" panose="02010600030101010101" pitchFamily="2" charset="-122"/>
                <a:cs typeface="宋体" panose="02010600030101010101" pitchFamily="2" charset="-122"/>
              </a:rPr>
              <a:t>b. </a:t>
            </a:r>
            <a:r>
              <a:rPr lang="zh-CN" altLang="en-US" sz="1600" b="0">
                <a:latin typeface="宋体" panose="02010600030101010101" pitchFamily="2" charset="-122"/>
                <a:ea typeface="宋体" panose="02010600030101010101" pitchFamily="2" charset="-122"/>
                <a:cs typeface="宋体" panose="02010600030101010101" pitchFamily="2" charset="-122"/>
              </a:rPr>
              <a:t>处理速度的提高</a:t>
            </a:r>
            <a:r>
              <a:rPr lang="en-US" altLang="zh-CN" sz="1600" b="0">
                <a:latin typeface="宋体" panose="02010600030101010101" pitchFamily="2" charset="-122"/>
                <a:ea typeface="宋体" panose="02010600030101010101" pitchFamily="2" charset="-122"/>
                <a:cs typeface="宋体" panose="02010600030101010101" pitchFamily="2" charset="-122"/>
              </a:rPr>
              <a:t>c. </a:t>
            </a:r>
            <a:r>
              <a:rPr lang="zh-CN" altLang="en-US" sz="1600" b="0">
                <a:latin typeface="宋体" panose="02010600030101010101" pitchFamily="2" charset="-122"/>
                <a:ea typeface="宋体" panose="02010600030101010101" pitchFamily="2" charset="-122"/>
                <a:cs typeface="宋体" panose="02010600030101010101" pitchFamily="2" charset="-122"/>
              </a:rPr>
              <a:t>用户交互界面的美化</a:t>
            </a:r>
            <a:r>
              <a:rPr lang="en-US" altLang="zh-CN" sz="1600" b="0">
                <a:latin typeface="宋体" panose="02010600030101010101" pitchFamily="2" charset="-122"/>
                <a:ea typeface="宋体" panose="02010600030101010101" pitchFamily="2" charset="-122"/>
                <a:cs typeface="宋体" panose="02010600030101010101" pitchFamily="2" charset="-122"/>
              </a:rPr>
              <a:t>d. </a:t>
            </a:r>
            <a:r>
              <a:rPr lang="zh-CN" altLang="en-US" sz="1600" b="0">
                <a:latin typeface="宋体" panose="02010600030101010101" pitchFamily="2" charset="-122"/>
                <a:ea typeface="宋体" panose="02010600030101010101" pitchFamily="2" charset="-122"/>
                <a:cs typeface="宋体" panose="02010600030101010101" pitchFamily="2" charset="-122"/>
              </a:rPr>
              <a:t>人员工作效率的提高</a:t>
            </a:r>
            <a:r>
              <a:rPr lang="zh-CN" altLang="en-US"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endParaRPr lang="zh-CN"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7540</Words>
  <Application>WPS 演示</Application>
  <PresentationFormat>宽屏</PresentationFormat>
  <Paragraphs>949</Paragraphs>
  <Slides>101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101</vt:i4>
      </vt:variant>
    </vt:vector>
  </HeadingPairs>
  <TitlesOfParts>
    <vt:vector size="117"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205</cp:revision>
  <dcterms:created xsi:type="dcterms:W3CDTF">2014-01-18T01:07:00Z</dcterms:created>
  <dcterms:modified xsi:type="dcterms:W3CDTF">2019-01-16T10:59:37Z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